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7" r:id="rId1"/>
    <p:sldMasterId id="2147484502" r:id="rId2"/>
  </p:sldMasterIdLst>
  <p:notesMasterIdLst>
    <p:notesMasterId r:id="rId34"/>
  </p:notesMasterIdLst>
  <p:sldIdLst>
    <p:sldId id="350" r:id="rId3"/>
    <p:sldId id="346" r:id="rId4"/>
    <p:sldId id="336" r:id="rId5"/>
    <p:sldId id="314" r:id="rId6"/>
    <p:sldId id="348" r:id="rId7"/>
    <p:sldId id="339" r:id="rId8"/>
    <p:sldId id="351" r:id="rId9"/>
    <p:sldId id="349" r:id="rId10"/>
    <p:sldId id="320" r:id="rId11"/>
    <p:sldId id="357" r:id="rId12"/>
    <p:sldId id="321" r:id="rId13"/>
    <p:sldId id="322" r:id="rId14"/>
    <p:sldId id="323" r:id="rId15"/>
    <p:sldId id="358" r:id="rId16"/>
    <p:sldId id="352" r:id="rId17"/>
    <p:sldId id="359" r:id="rId18"/>
    <p:sldId id="353" r:id="rId19"/>
    <p:sldId id="360" r:id="rId20"/>
    <p:sldId id="361" r:id="rId21"/>
    <p:sldId id="354" r:id="rId22"/>
    <p:sldId id="362" r:id="rId23"/>
    <p:sldId id="363" r:id="rId24"/>
    <p:sldId id="364" r:id="rId25"/>
    <p:sldId id="327" r:id="rId26"/>
    <p:sldId id="365" r:id="rId27"/>
    <p:sldId id="366" r:id="rId28"/>
    <p:sldId id="367" r:id="rId29"/>
    <p:sldId id="368" r:id="rId30"/>
    <p:sldId id="355" r:id="rId31"/>
    <p:sldId id="356" r:id="rId32"/>
    <p:sldId id="334" r:id="rId3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FF"/>
    <a:srgbClr val="CCFFCC"/>
    <a:srgbClr val="FF7C80"/>
    <a:srgbClr val="CC0000"/>
    <a:srgbClr val="8D47F3"/>
    <a:srgbClr val="CC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82277" autoAdjust="0"/>
  </p:normalViewPr>
  <p:slideViewPr>
    <p:cSldViewPr>
      <p:cViewPr varScale="1">
        <p:scale>
          <a:sx n="85" d="100"/>
          <a:sy n="85" d="100"/>
        </p:scale>
        <p:origin x="15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5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27.1</c:v>
                </c:pt>
                <c:pt idx="1">
                  <c:v>41.1</c:v>
                </c:pt>
                <c:pt idx="2">
                  <c:v>0.6</c:v>
                </c:pt>
                <c:pt idx="3">
                  <c:v>31.2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27567F-CBDB-46CF-B80C-F6CE4EF1F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6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8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938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D61899-70AC-47C7-BECC-C1B9C2342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8999F-07D9-46DF-9A6C-6B37A2086F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641C8-BABF-47A9-B539-0DE531430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25B8-932D-4B2E-8376-699411752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9AA0-336F-4DE3-A392-E40A58B85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7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16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1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0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1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6923A95-58E1-46C0-A48E-CEF8E53E1D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76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73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07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1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4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B9620-3598-453F-91C8-78DD381568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7E3EF-73AE-4016-86F9-87E612315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DABC5-218F-4B83-90D6-9C9F53E14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2BCD4-49E6-4303-BEA7-94D732E1F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C41EA-6FC6-43CE-AFBC-E9520C7133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31BCD32-8295-45B9-B809-56B252D0D9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713C3C-5C7A-4AD8-A37C-D7274AF7C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500" r:id="rId12"/>
    <p:sldLayoutId id="2147484501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11.05.2021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362" y="1200151"/>
            <a:ext cx="8229600" cy="8572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700" dirty="0"/>
              <a:t>ОТЧЕТ ОБ ИСПОЛНЕНИИ БЮДЖЕТА ЗА </a:t>
            </a:r>
            <a:r>
              <a:rPr lang="ru-RU" sz="2700" dirty="0" smtClean="0"/>
              <a:t>2020 ГОД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5"/>
          </a:xfrm>
          <a:solidFill>
            <a:srgbClr val="00FFFF"/>
          </a:solidFill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Администрация муниципального образования поселок Уршельский (сельское поселение) Гусь-Хрустального района Владимирской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4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229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590800" y="838200"/>
            <a:ext cx="6248400" cy="5562600"/>
          </a:xfr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разделу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0200 «Национальная оборона»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2020 году бюджетные назначения исполнены в сумме 229,2 тыс. руб. (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от плана, 113,1% к уровню 2019 года) на осуществление первичного воинского учета на территориях, где отсутствуют военные комиссариаты за счет субвенции из областного бюджета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том числе: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заработная плата с начислениями составила 189,1 тыс. руб.;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оплата коммунальных услуг в сумме 8,7 тыс. руб.;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канц. товары, печатная продукция – 7,5 тыс. руб.;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приобретение многофункционального устройства (принтер, копир), телефона -23,9 тыс. руб.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2000" i="1" dirty="0" smtClean="0"/>
          </a:p>
          <a:p>
            <a:pPr algn="just"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59426" name="Rectangle 2"/>
          <p:cNvSpPr>
            <a:spLocks noGrp="1"/>
          </p:cNvSpPr>
          <p:nvPr>
            <p:ph type="title"/>
          </p:nvPr>
        </p:nvSpPr>
        <p:spPr bwMode="auto">
          <a:xfrm>
            <a:off x="2743200" y="304800"/>
            <a:ext cx="6019800" cy="304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</a:t>
            </a: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оборона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2286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2647950" y="762000"/>
            <a:ext cx="6267450" cy="5943599"/>
          </a:xfrm>
          <a:solidFill>
            <a:srgbClr val="CCFFCC"/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ru-RU" sz="2000" i="1" dirty="0"/>
              <a:t>Расходы по разделу 0300 «Национальная безопасность и правоохранительная деятельность» в 2020 году составили 2 650,7 тыс. руб. (100% от плана, в 3,9 раза больше уровня 2019 года) и осуществлены в рамках муниципальной программы «Обеспечение пожарной безопасности на территории муниципального образования поселок Уршельский (сельское поселение) на 2019-2022 годы» в сумме </a:t>
            </a:r>
            <a:r>
              <a:rPr lang="ru-RU" sz="2000" i="1" dirty="0" smtClean="0"/>
              <a:t>1321,9 </a:t>
            </a:r>
            <a:r>
              <a:rPr lang="ru-RU" sz="2000" i="1" dirty="0"/>
              <a:t>тыс. руб. в том числе:</a:t>
            </a:r>
          </a:p>
          <a:p>
            <a:r>
              <a:rPr lang="ru-RU" sz="2000" i="1" dirty="0"/>
              <a:t>- обустройство противопожарного водоема в п. Уршельский, ул. Фрунзе, ул. Некрасова, ул. Московская, ул. </a:t>
            </a:r>
            <a:r>
              <a:rPr lang="ru-RU" sz="2000" i="1" dirty="0" err="1"/>
              <a:t>Весёлкина</a:t>
            </a:r>
            <a:r>
              <a:rPr lang="ru-RU" sz="2000" i="1" dirty="0"/>
              <a:t>, в п. </a:t>
            </a:r>
            <a:r>
              <a:rPr lang="ru-RU" sz="2000" i="1" dirty="0" err="1"/>
              <a:t>Тасинский</a:t>
            </a:r>
            <a:r>
              <a:rPr lang="ru-RU" sz="2000" i="1" dirty="0"/>
              <a:t>, д. </a:t>
            </a:r>
            <a:r>
              <a:rPr lang="ru-RU" sz="2000" i="1" dirty="0" err="1"/>
              <a:t>Аббакумо</a:t>
            </a:r>
            <a:r>
              <a:rPr lang="ru-RU" sz="2000" i="1" dirty="0"/>
              <a:t>, д. Заболотье, д. </a:t>
            </a:r>
            <a:r>
              <a:rPr lang="ru-RU" sz="2000" i="1" dirty="0" err="1"/>
              <a:t>Эрлекс</a:t>
            </a:r>
            <a:r>
              <a:rPr lang="ru-RU" sz="2000" i="1" dirty="0"/>
              <a:t> на сумму 1 195 тыс. руб. (в т. ч. ПСД 5,6);</a:t>
            </a:r>
          </a:p>
          <a:p>
            <a:r>
              <a:rPr lang="ru-RU" sz="2000" i="1" dirty="0"/>
              <a:t>- услуги по противопожарным мероприятиям (устройство противопожарных полос, опашка населенных пунктов) -76,9 тыс. руб.;</a:t>
            </a:r>
          </a:p>
          <a:p>
            <a:r>
              <a:rPr lang="ru-RU" sz="2000" i="1" dirty="0"/>
              <a:t>- изготовление и установка противопожарных табличек -50 тыс. руб.</a:t>
            </a:r>
          </a:p>
          <a:p>
            <a:r>
              <a:rPr lang="ru-RU" sz="2000" i="1" dirty="0"/>
              <a:t> В рамках непрограммных расходов:</a:t>
            </a:r>
          </a:p>
          <a:p>
            <a:r>
              <a:rPr lang="ru-RU" sz="2000" i="1" dirty="0"/>
              <a:t>- по переданным полномочиям на содержание и техническое обслуживание комплексной системы экстренного оповещения населения и территориальной автоматизированной системы централизованного оповещения расходы составили 266,2 тыс. руб., в том числе приобретена Сирена-С40 для оповещения населения в сумме 35 тыс. руб.</a:t>
            </a:r>
          </a:p>
          <a:p>
            <a:r>
              <a:rPr lang="ru-RU" sz="2000" i="1" dirty="0"/>
              <a:t>- предупреждение и ликвидация последствий чрезвычайных ситуаций COVID-19 на территории муниципального образования расходы составили 1 062,6 тыс. руб., в том числе приобретена продукция для дезинфекции на сумму 290,4 тыс. руб., оплачены услуги по дезинфекции мест общего пользования с применением химических веществ путем орошения в п. Уршельский, п. </a:t>
            </a:r>
            <a:r>
              <a:rPr lang="ru-RU" sz="2000" i="1" dirty="0" err="1"/>
              <a:t>Тасинский</a:t>
            </a:r>
            <a:r>
              <a:rPr lang="ru-RU" sz="2000" i="1" dirty="0"/>
              <a:t>, п. </a:t>
            </a:r>
            <a:r>
              <a:rPr lang="ru-RU" sz="2000" i="1" dirty="0" err="1"/>
              <a:t>Тасинский</a:t>
            </a:r>
            <a:r>
              <a:rPr lang="ru-RU" sz="2000" i="1" dirty="0"/>
              <a:t> Бор, в парке МКУК «</a:t>
            </a:r>
            <a:r>
              <a:rPr lang="ru-RU" sz="2000" i="1" dirty="0" err="1"/>
              <a:t>Уршельское</a:t>
            </a:r>
            <a:r>
              <a:rPr lang="ru-RU" sz="2000" i="1" dirty="0"/>
              <a:t> ЦКО» на сумму 772,2 тыс. руб.</a:t>
            </a:r>
          </a:p>
        </p:txBody>
      </p:sp>
      <p:sp>
        <p:nvSpPr>
          <p:cNvPr id="36045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915400" cy="609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Национальная безопасность и правоохранительная деятельность</a:t>
            </a:r>
            <a:r>
              <a:rPr lang="ru-RU" sz="3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2495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2057400" y="685800"/>
            <a:ext cx="7086600" cy="6019800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	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000" i="1" dirty="0"/>
              <a:t>Расходные обязательства бюджета по разделу 0400 «Национальная экономика» в 2020 году исполнены в сумме 3 070,7,0 тыс. руб. (100% от плана, 86,1% к уровню 2019 года).</a:t>
            </a:r>
          </a:p>
          <a:p>
            <a:r>
              <a:rPr lang="ru-RU" sz="2000" i="1" dirty="0"/>
              <a:t>По переданным полномочиям на содержание и текущий ремонт автомобильных дорог общего пользования местного значения по подразделу 0409 «Дорожное хозяйство (дорожные фонды)» направлено 2 630,7 тыс. руб. в том числе:</a:t>
            </a:r>
          </a:p>
          <a:p>
            <a:r>
              <a:rPr lang="ru-RU" sz="2000" i="1" dirty="0"/>
              <a:t>- на ремонт автомобильных дорог по  ул. Школьная п. </a:t>
            </a:r>
            <a:r>
              <a:rPr lang="ru-RU" sz="2000" i="1" dirty="0" err="1"/>
              <a:t>Тасинский</a:t>
            </a:r>
            <a:r>
              <a:rPr lang="ru-RU" sz="2000" i="1" dirty="0"/>
              <a:t> Бор-372 тыс. руб. (подсыпка песком, щебнем); </a:t>
            </a:r>
          </a:p>
          <a:p>
            <a:r>
              <a:rPr lang="ru-RU" sz="2000" i="1" dirty="0"/>
              <a:t>ул. Пушкина, ул. Майская, ул. Вознесенского в п. Уршельский – 54 тыс. руб. (планировка песчаного покрытия); </a:t>
            </a:r>
          </a:p>
          <a:p>
            <a:r>
              <a:rPr lang="ru-RU" sz="2000" i="1" dirty="0"/>
              <a:t>ул. Садовая, ул. Вокзальная в п. </a:t>
            </a:r>
            <a:r>
              <a:rPr lang="ru-RU" sz="2000" i="1" dirty="0" err="1"/>
              <a:t>Тасинский</a:t>
            </a:r>
            <a:r>
              <a:rPr lang="ru-RU" sz="2000" i="1" dirty="0"/>
              <a:t> Бор -279,8 тыс. руб. (подсыпка песком, щебнем);</a:t>
            </a:r>
          </a:p>
          <a:p>
            <a:r>
              <a:rPr lang="ru-RU" sz="2000" i="1" dirty="0"/>
              <a:t> ул. Мичурина, ул. Королева в . п. Уршельский -829 тыс. руб.(подсыпка песком, щебнем); </a:t>
            </a:r>
          </a:p>
          <a:p>
            <a:r>
              <a:rPr lang="ru-RU" sz="2000" i="1" dirty="0"/>
              <a:t>ул. Социалистическая п. Уршельский- 115,4 тыс. руб. (подсыпка песком, щебнем); </a:t>
            </a:r>
          </a:p>
          <a:p>
            <a:r>
              <a:rPr lang="ru-RU" sz="2000" i="1" dirty="0"/>
              <a:t>д. </a:t>
            </a:r>
            <a:r>
              <a:rPr lang="ru-RU" sz="2000" i="1" dirty="0" err="1"/>
              <a:t>Эрлекс</a:t>
            </a:r>
            <a:r>
              <a:rPr lang="ru-RU" sz="2000" i="1" dirty="0"/>
              <a:t>, д. Заболотье, д. Савинская, п. </a:t>
            </a:r>
            <a:r>
              <a:rPr lang="ru-RU" sz="2000" i="1" dirty="0" err="1"/>
              <a:t>Тасинский</a:t>
            </a:r>
            <a:r>
              <a:rPr lang="ru-RU" sz="2000" i="1" dirty="0"/>
              <a:t>, п. </a:t>
            </a:r>
            <a:r>
              <a:rPr lang="ru-RU" sz="2000" i="1" dirty="0" err="1"/>
              <a:t>Тасинский</a:t>
            </a:r>
            <a:r>
              <a:rPr lang="ru-RU" sz="2000" i="1" dirty="0"/>
              <a:t> Бор -37,9 тыс. руб. (планировка песчаного покрытия);</a:t>
            </a:r>
          </a:p>
          <a:p>
            <a:r>
              <a:rPr lang="ru-RU" sz="2000" i="1" dirty="0"/>
              <a:t>- оплата за оказание транспортных услуг для осуществления подсыпки автомобильных дорог общего пользования местного значения в границах поселения в сумме 245,0 тыс. руб.;</a:t>
            </a:r>
          </a:p>
          <a:p>
            <a:r>
              <a:rPr lang="ru-RU" sz="2000" i="1" dirty="0"/>
              <a:t>- предоставление строительной техники для ямочного ремонта -120 тыс. руб.;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14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 экономика</a:t>
            </a:r>
            <a:endParaRPr lang="ru-RU" sz="380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906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199" y="990600"/>
            <a:ext cx="7831667" cy="4191000"/>
          </a:xfrm>
          <a:solidFill>
            <a:srgbClr val="FF99FF"/>
          </a:solidFill>
        </p:spPr>
        <p:txBody>
          <a:bodyPr>
            <a:normAutofit lnSpcReduction="10000"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по</a:t>
            </a:r>
            <a:r>
              <a:rPr lang="x-none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подраздел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x-none" sz="2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0501 «Жилищное хозяйство</a:t>
            </a:r>
            <a:r>
              <a:rPr lang="x-none" sz="21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x-none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исполнены в сумме 12 707,2</a:t>
            </a:r>
            <a:r>
              <a:rPr lang="x-none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и осуществлены в рамках муниципальной программы «Обеспечение устойчивого сокращения непригодного для проживания жилищного фонда муниципального образования поселок Уршельский на 2018-2022 годы» в сумме 11 582,7 тыс. руб., в том числе: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приобретены 4 квартиры на сумму 2 242,5 тыс. руб. для обеспечения жилыми помещениями граждан, проживающих в аварийном жилищном фонде;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во вновь строящемся доме по ул. Театральная д.52 в п. Уршельский, произведен аванс 30% по двум контрактам от 13 ноября 2020 года по 9 квартирам на сумму 3 755,6 тыс. руб., и по контракту от 28 декабря 2020 года по 12 квартирам на сумму 5 584,6 тыс. руб.</a:t>
            </a:r>
          </a:p>
          <a:p>
            <a:endParaRPr lang="ru-RU" sz="4800" i="1" dirty="0" smtClean="0"/>
          </a:p>
          <a:p>
            <a:endParaRPr lang="ru-RU" sz="4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Жилищное хозяйство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7848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  <a:solidFill>
            <a:srgbClr val="00FFFF"/>
          </a:solidFill>
        </p:spPr>
        <p:txBody>
          <a:bodyPr>
            <a:normAutofit fontScale="62500" lnSpcReduction="20000"/>
          </a:bodyPr>
          <a:lstStyle/>
          <a:p>
            <a:r>
              <a:rPr lang="ru-RU" dirty="0"/>
              <a:t>По подразделу 0502 «Коммунальное хозяйство» по переданным полномочиям расходы составили 14 899,5 тыс. руб. направлены на модернизацию систем (объектов) водоснабжения, водоотведения и очистку сточных вод, а также на техническое обслуживание и ремонт газового оборудования, газопроводов и сооружений, ПСД, строительный контроль по модернизации сетей наружного водопровода, наружной канализации в рамках непрограммных расходов в том числе:</a:t>
            </a:r>
          </a:p>
          <a:p>
            <a:r>
              <a:rPr lang="ru-RU" dirty="0"/>
              <a:t>- модернизация сетей наружного водопровода по ул. Московская от КВ-44 до КВ-22 в п. Уршельский в сумме 1 534 тыс. руб. в т. ч. строительный контроль 34 тыс. руб.; </a:t>
            </a:r>
          </a:p>
          <a:p>
            <a:r>
              <a:rPr lang="ru-RU" dirty="0"/>
              <a:t>-модернизация сетей наружного водопровода по ул. Театральная, ул. Интернациональная от КВ-34 до КВ-75 в п. Уршельский в сумме 882,1 тыс. руб., в т. ч. строительный контроль 18,8 тыс. руб.; </a:t>
            </a:r>
          </a:p>
          <a:p>
            <a:r>
              <a:rPr lang="ru-RU" dirty="0"/>
              <a:t>- модернизация сетей водоснабжения ул. Мира, ул. Герцена п. Уршельский в сумме 848 тыс. руб., в т. ч. строительный контроль 24,6 тыс. руб.; </a:t>
            </a:r>
          </a:p>
          <a:p>
            <a:r>
              <a:rPr lang="ru-RU" dirty="0"/>
              <a:t>- модернизация сетей наружного водопровода по ул.11 лет Октября от КВ-126 до КВ-148 в п. Уршельский в сумме 1 566,8 тыс. руб., в т. ч. строительный контроль 45 тыс. руб.; </a:t>
            </a:r>
          </a:p>
          <a:p>
            <a:r>
              <a:rPr lang="ru-RU" dirty="0"/>
              <a:t>- модернизация сетей наружного водопровода по ул. Песочная, ул. Боровая от скважины №3 до КВ-154 в п. Уршельский в сумме 1 198,8 тыс. руб.;</a:t>
            </a:r>
          </a:p>
          <a:p>
            <a:r>
              <a:rPr lang="ru-RU" dirty="0"/>
              <a:t>- модернизация сетей наружного водопровода по ул. Пушкина от дома №2 до КВ-94 в п. Уршельский в сумме 541,6 тыс. руб.;</a:t>
            </a:r>
          </a:p>
          <a:p>
            <a:r>
              <a:rPr lang="ru-RU" dirty="0"/>
              <a:t>- модернизация сетей водоснабжения д. </a:t>
            </a:r>
            <a:r>
              <a:rPr lang="ru-RU" dirty="0" err="1"/>
              <a:t>Аббакумово</a:t>
            </a:r>
            <a:r>
              <a:rPr lang="ru-RU" dirty="0"/>
              <a:t> в сумме 551,9 тыс. руб., в т. ч. строительный контроль 21,8 тыс. руб.;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Коммунальное хозяйство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457200"/>
            <a:ext cx="74676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71600"/>
            <a:ext cx="678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Информация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об исполнении бюджета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за 2020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23528" y="2708920"/>
            <a:ext cx="2808312" cy="115212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доходам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81000" y="3962400"/>
            <a:ext cx="2880320" cy="122413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расходам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5301208"/>
            <a:ext cx="2880320" cy="115212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Профицит  бюджета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9000" y="2895600"/>
            <a:ext cx="3528392" cy="864096"/>
          </a:xfrm>
          <a:prstGeom prst="ellipse">
            <a:avLst/>
          </a:prstGeom>
          <a:solidFill>
            <a:srgbClr val="8D4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 </a:t>
            </a:r>
            <a:r>
              <a:rPr lang="ru-RU" dirty="0" smtClean="0"/>
              <a:t>821,5 тыс</a:t>
            </a:r>
            <a:r>
              <a:rPr lang="ru-RU" dirty="0" smtClean="0"/>
              <a:t>. рублей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29000" y="4002571"/>
            <a:ext cx="3505200" cy="10801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62 </a:t>
            </a:r>
            <a:r>
              <a:rPr lang="ru-RU" dirty="0" smtClean="0"/>
              <a:t>568,6 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29000" y="5445224"/>
            <a:ext cx="3505200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3 252,9 тыс.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6200" y="914400"/>
            <a:ext cx="8610600" cy="5410200"/>
          </a:xfrm>
          <a:solidFill>
            <a:schemeClr val="accent5"/>
          </a:solidFill>
        </p:spPr>
        <p:txBody>
          <a:bodyPr>
            <a:normAutofit fontScale="55000" lnSpcReduction="20000"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подразделу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0503 «Благоустройство»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расходы составили 10 658,5 тыс. руб. и осуществлены в рамках 2 муниципальных программ в сумме 10 283,5 тыс. руб. и в рамках непрограммных расходов в сумме 375,0 тыс. руб.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по муниципальной программе «Благоустройство территории в муниципальном образовании поселок Уршельский в 2019 - 2021 годах» расходы составили 5 681,9 тыс. руб. в том числе: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уборка территории муниципального образования израсходованы денежные средства в сумме 403,3 тыс. руб., в том числе заработная плата внештатного фонда 253,7 тыс. руб., уборка мусора с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Тасинского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разъезда 59,7 тыс. руб., уборка несанкционированных свалок на сумму 89,9 тыс. руб.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Текущий ремонт водозаборного колодца в д. Острова (119,7 тыс. руб.), строительные материалы (7,2 тыс. руб.) составили 129,6 тыс. руб.;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Санитарная вырубка, спиливание 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кронирование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деревьев в д.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Нармуч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д.22; д.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Труфаново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д. 72; д. Заболотье, д. 52; д.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Аббакумово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д. 21; п. Уршельский, ул. Лесозаводская д. 10, ул. 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Октября д.12, ул. Мира д. 18, ул. Майская, д. 8, ул. 1 Мая д. 9, ул. Театральная д. 27, д. 30 на сумму 392,9 тыс. руб.;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саженцев для посадки у памятника воинам погибшим в Великой Отечественной войне 1941-1945 гг. в п.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Тасинский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сумму 11 тыс. руб.;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окювечиванию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очистке дренажных канав израсходовано 302,5 тыс. руб., в том числе: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окювечиванию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канав в п.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Тасинский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Бор ул. Школьная (101,5 тыс. руб.),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окювечивание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канав с вывозом грунта п. Уршельский ул. Московская, ул. Больничная, ул. Карла-Маркса (81,1 тыс. руб.) на сумму 182,6 тыс. руб.;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очистка дренажных канав в п.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Тасинский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-103 тыс. руб.;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транспортные услуги по вывозу песка на сумму 16,9 тыс. руб.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Окос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травы на сумму 217,3 тыс. руб.  в том числе: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 д.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Аббакумово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(58,2 тыс. руб.), д. Заболотье (29,1 тыс. руб.), п. Уршельский (130 тыс. руб.).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Благоустройство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533400"/>
            <a:ext cx="7696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800100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533400"/>
            <a:ext cx="80010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080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400" b="1" i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125538"/>
            <a:ext cx="8534400" cy="5503862"/>
          </a:xfrm>
          <a:solidFill>
            <a:srgbClr val="CCFFCC"/>
          </a:solidFill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1500" dirty="0" smtClean="0">
                <a:latin typeface="Times New Roman" pitchFamily="18" charset="0"/>
              </a:rPr>
              <a:t>     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1800" dirty="0"/>
              <a:t>Бюджетные назначения по разделу 0800 «Культура, кинематография» в 2020 году исполнены в сумме 11 442,8 тыс. руб. (91,4% от плана, 108,6% к уровню 2019 года).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2843337"/>
            <a:ext cx="3124200" cy="2469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3352800" cy="2729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781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457200"/>
            <a:ext cx="7391399" cy="531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533400"/>
            <a:ext cx="7848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8001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838200"/>
            <a:ext cx="77724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pPr algn="ctr"/>
            <a:r>
              <a:rPr lang="ru-RU" b="1" dirty="0" smtClean="0"/>
              <a:t>Социальная политика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229600" cy="46783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Бюджетные обязательства по разделу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1000 «Социальная политика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в 2020 году исполнены в сумме 173,7 тыс. руб. и направлены по подразделу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1001 «Пенсионное обеспечение»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выплаты пенсий за выслугу лет лицам, замещавшим должности муниципальной службы и муниципальные должности в органах местного самоуправления, в сумме 163,7 тыс. руб.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по подразделу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1003 «Социальное обеспечение населения»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резервного фонда администрации на выплату материальной помощи гражданам, пострадавшим от пожара  в сумме 10,0 тыс. руб.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9143999" y="1523999"/>
            <a:ext cx="45719" cy="457200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3196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</a:rPr>
              <a:t>Реализация  утвержденных  администрацией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поселка Уршельский  (сельское поселение) Гусь-Хрустального района Владимирской области основных  направлений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бюджетной и налоговой политики в 2020 году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457199" y="1752600"/>
            <a:ext cx="2962275" cy="1008062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Направления бюджетной</a:t>
            </a:r>
          </a:p>
          <a:p>
            <a:pPr algn="ctr"/>
            <a:r>
              <a:rPr lang="ru-RU" dirty="0"/>
              <a:t>политики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429000" y="1752600"/>
            <a:ext cx="5715000" cy="1008062"/>
          </a:xfrm>
          <a:prstGeom prst="flowChartAlternateProcess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Результаты исполнения по бюджету </a:t>
            </a:r>
          </a:p>
          <a:p>
            <a:pPr algn="ctr"/>
            <a:r>
              <a:rPr lang="ru-RU" dirty="0" smtClean="0"/>
              <a:t>муниципального образования поселок Уршельский</a:t>
            </a:r>
            <a:endParaRPr lang="ru-RU" dirty="0"/>
          </a:p>
          <a:p>
            <a:pPr algn="ctr"/>
            <a:r>
              <a:rPr lang="ru-RU" dirty="0" smtClean="0"/>
              <a:t>(сельского поселения)</a:t>
            </a:r>
            <a:endParaRPr lang="ru-RU" dirty="0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1692275" y="2781300"/>
            <a:ext cx="9366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867400" y="2781300"/>
            <a:ext cx="1008063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457199" y="3500438"/>
            <a:ext cx="2890839" cy="309721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Наращивание налогового</a:t>
            </a:r>
          </a:p>
          <a:p>
            <a:pPr algn="ctr"/>
            <a:r>
              <a:rPr lang="ru-RU" dirty="0"/>
              <a:t>потенциала поселения </a:t>
            </a: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419475" y="3500439"/>
            <a:ext cx="5400675" cy="3168650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Собственные налоговые и неналоговые доходы</a:t>
            </a:r>
          </a:p>
          <a:p>
            <a:pPr algn="ctr"/>
            <a:r>
              <a:rPr lang="ru-RU" dirty="0"/>
              <a:t>поселения </a:t>
            </a:r>
            <a:r>
              <a:rPr lang="ru-RU" dirty="0" smtClean="0"/>
              <a:t>исполнены </a:t>
            </a:r>
            <a:r>
              <a:rPr lang="ru-RU" dirty="0"/>
              <a:t>в сумме</a:t>
            </a:r>
          </a:p>
          <a:p>
            <a:pPr algn="ctr"/>
            <a:r>
              <a:rPr lang="ru-RU" dirty="0" smtClean="0"/>
              <a:t>7 285,3 тыс</a:t>
            </a:r>
            <a:r>
              <a:rPr lang="ru-RU" dirty="0"/>
              <a:t>. рублей или </a:t>
            </a:r>
            <a:r>
              <a:rPr lang="ru-RU" dirty="0" smtClean="0"/>
              <a:t>110,6 % </a:t>
            </a:r>
            <a:r>
              <a:rPr lang="ru-RU" dirty="0"/>
              <a:t>к </a:t>
            </a:r>
            <a:r>
              <a:rPr lang="ru-RU" dirty="0" smtClean="0"/>
              <a:t>годовому плану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Полученный объем </a:t>
            </a:r>
            <a:r>
              <a:rPr lang="ru-RU" dirty="0" smtClean="0"/>
              <a:t>выше</a:t>
            </a:r>
            <a:endParaRPr lang="ru-RU" dirty="0"/>
          </a:p>
          <a:p>
            <a:pPr algn="ctr"/>
            <a:r>
              <a:rPr lang="ru-RU" dirty="0" smtClean="0"/>
              <a:t>уровня 2019 </a:t>
            </a:r>
            <a:r>
              <a:rPr lang="ru-RU" dirty="0"/>
              <a:t>года на </a:t>
            </a:r>
            <a:r>
              <a:rPr lang="ru-RU" dirty="0" smtClean="0"/>
              <a:t>1 102,2 </a:t>
            </a:r>
            <a:r>
              <a:rPr lang="ru-RU" dirty="0"/>
              <a:t>тыс. </a:t>
            </a:r>
            <a:r>
              <a:rPr lang="ru-RU" dirty="0" smtClean="0"/>
              <a:t>рублей.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Средства массовой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752601"/>
            <a:ext cx="8077200" cy="3124200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На публикацию нормативно-правовых актов в средствах массовой информации и на заработную плату внештатной единицы редактора газеты было израсходовано </a:t>
            </a:r>
            <a:r>
              <a:rPr lang="ru-RU" sz="2000" dirty="0" smtClean="0"/>
              <a:t>115,1 тыс</a:t>
            </a:r>
            <a:r>
              <a:rPr lang="ru-RU" sz="2000" dirty="0" smtClean="0"/>
              <a:t>. рублей, что составило </a:t>
            </a:r>
            <a:r>
              <a:rPr lang="ru-RU" sz="2000" dirty="0" smtClean="0"/>
              <a:t>0,2% </a:t>
            </a:r>
            <a:r>
              <a:rPr lang="ru-RU" sz="2000" dirty="0" smtClean="0"/>
              <a:t>от общего расхода бюджета.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72600" y="1447800"/>
            <a:ext cx="76200" cy="46783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29" y="304800"/>
            <a:ext cx="904187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1999" y="457200"/>
            <a:ext cx="792480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Администрация муниципального образования поселок Уршельский (сельское поселение) Гусь-Хрустального района Владимирской области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601554 Владимирская область, Гусь-Хрустальный район,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п. Уршельский, ул.Вознесенского,3а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E-mail </a:t>
            </a:r>
            <a:r>
              <a:rPr lang="en-US" dirty="0" smtClean="0"/>
              <a:t>admursh@mail.ru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тел. 8(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49241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58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121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58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123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58-130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И. о. главы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администрации: Соколова Галина Юрьевна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График работы :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ср,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чт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 8:30 до 17:00;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пт. с 8:30 до 15:30  перерыв 12:00 до 13:00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141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325900"/>
              </p:ext>
            </p:extLst>
          </p:nvPr>
        </p:nvGraphicFramePr>
        <p:xfrm>
          <a:off x="457200" y="1524000"/>
          <a:ext cx="8229600" cy="4876801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  <a:gridCol w="2286000"/>
                <a:gridCol w="1219200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План 2020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(с учетом внесенных изменений)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Исполнение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70 995,6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65 821,5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70 995,6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62 568,6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(+) 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3 252,9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305800" cy="10795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бюджета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поселок Уршельский (сельское поселение) Гусь-Хрустального района Владимирской области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2400"/>
            <a:ext cx="7851648" cy="381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Выполнение  доходов по группам налогов: 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13984"/>
              </p:ext>
            </p:extLst>
          </p:nvPr>
        </p:nvGraphicFramePr>
        <p:xfrm>
          <a:off x="457200" y="604470"/>
          <a:ext cx="8153401" cy="6126957"/>
        </p:xfrm>
        <a:graphic>
          <a:graphicData uri="http://schemas.openxmlformats.org/drawingml/2006/table">
            <a:tbl>
              <a:tblPr/>
              <a:tblGrid>
                <a:gridCol w="3720575"/>
                <a:gridCol w="1340158"/>
                <a:gridCol w="1546334"/>
                <a:gridCol w="1546334"/>
              </a:tblGrid>
              <a:tr h="1856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Наименование статьи доходов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утверждено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тыс.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руб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тыс. руб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13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НАЛОГОВЫЕ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 НЕНАЛОГОВЫЕ ДОХОДЫ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7139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 Cyr"/>
                        </a:rPr>
                        <a:t>7285,2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22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Налог на доходы физических лиц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2099,6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2215,1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105,5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НАЛОГИ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ИМУЩЕСТВО в том числе: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3371,4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3401,8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 налог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имущество физических лиц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466,6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469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 земельный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налог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2904,8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2932,8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1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595,8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596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7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ДОХОДЫ ОТ ОКАЗАНИЯ ПЛАТНЫХ УСЛУГ (РАБОТ) И КОМПЕНСАЦИИ ЗАТРАТ ГОСУДАРСТВА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997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997,1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3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Доходы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от продажи материальных и нематериальных активов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6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3596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12622,6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12622,6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1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Субсидии бюджетам сельских поселений, прочие субсидии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23610,7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18290,3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77,5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1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Субвенции бюджетам бюджетной системы Российской Федерации 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299,9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299,9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6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Иные межбюджетные трансферты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25042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25042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ПРОЧИЕ БЕЗВОЗМЕЗДНЫЕ ПОСТУПЛЕНИЯ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2916,6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2916,6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4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-635,2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-635,2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7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70 995,6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65 821,5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92,7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8913"/>
            <a:ext cx="8569325" cy="60086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800" b="1" dirty="0" smtClean="0">
              <a:latin typeface="Albertus Extra Bold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Объем налоговых и неналоговых доходов бюджета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муниципального образования поселок Уршельский (сельское поселение) Гусь-Хрустального района Владимирской области в 2020 году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составил 7 285,3тыс. рублей</a:t>
            </a: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3995738" y="2286000"/>
            <a:ext cx="4691062" cy="43338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Налог на доходы физических лиц – </a:t>
            </a:r>
            <a:r>
              <a:rPr lang="ru-RU" dirty="0" smtClean="0"/>
              <a:t>2 215,1</a:t>
            </a:r>
            <a:endParaRPr lang="ru-RU" dirty="0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4005263" y="3048000"/>
            <a:ext cx="4681537" cy="45720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Налоги на имущество – </a:t>
            </a:r>
            <a:r>
              <a:rPr lang="ru-RU" dirty="0" smtClean="0"/>
              <a:t>3 401,8</a:t>
            </a:r>
            <a:endParaRPr lang="ru-RU" dirty="0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3995737" y="3810000"/>
            <a:ext cx="4691063" cy="381000"/>
          </a:xfrm>
          <a:prstGeom prst="flowChartAlternateProcess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Государственная </a:t>
            </a:r>
            <a:r>
              <a:rPr lang="ru-RU" dirty="0" smtClean="0"/>
              <a:t>пошлина – 46,0</a:t>
            </a:r>
            <a:endParaRPr lang="ru-RU" dirty="0"/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3995737" y="4495801"/>
            <a:ext cx="4681537" cy="4572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Неналоговые доходы </a:t>
            </a:r>
            <a:r>
              <a:rPr lang="ru-RU" dirty="0" smtClean="0"/>
              <a:t>–</a:t>
            </a:r>
            <a:r>
              <a:rPr lang="ru-RU" dirty="0"/>
              <a:t> </a:t>
            </a:r>
            <a:r>
              <a:rPr lang="ru-RU" dirty="0" smtClean="0"/>
              <a:t>1 622,4</a:t>
            </a:r>
            <a:endParaRPr lang="ru-RU" dirty="0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 rot="-2455135">
            <a:off x="1097480" y="1353343"/>
            <a:ext cx="1943100" cy="5472113"/>
          </a:xfrm>
          <a:prstGeom prst="curvedRightArrow">
            <a:avLst>
              <a:gd name="adj1" fmla="val 56324"/>
              <a:gd name="adj2" fmla="val 112647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БЕЗВОЗМЕЗДНЫЕ ПОСТУПЛЕНИЯ ОТ ДРУГИХ БЮДЖЕТОВ БЮДЖЕТНОЙ СИСТЕМЫ РОССИЙСКОЙ ФЕДЕРАЦИИ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-9233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исполнения расходов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4537"/>
              </p:ext>
            </p:extLst>
          </p:nvPr>
        </p:nvGraphicFramePr>
        <p:xfrm>
          <a:off x="609600" y="381000"/>
          <a:ext cx="8077199" cy="5668345"/>
        </p:xfrm>
        <a:graphic>
          <a:graphicData uri="http://schemas.openxmlformats.org/drawingml/2006/table">
            <a:tbl>
              <a:tblPr/>
              <a:tblGrid>
                <a:gridCol w="4038601"/>
                <a:gridCol w="1253358"/>
                <a:gridCol w="1392620"/>
                <a:gridCol w="1392620"/>
              </a:tblGrid>
              <a:tr h="26425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статьи доходов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утверждено</a:t>
                      </a:r>
                    </a:p>
                    <a:p>
                      <a:pPr marL="246380" indent="-2463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6679,4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6621,2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99,1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229,2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229,2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8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ПРАВОХРАНИТЕЛЬНАЯ ДЕЯТЕЛЬНОСТЬ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2650,7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2650,7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3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3070,7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3070,7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756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45555,5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38265,2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19686,2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12707,2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64,5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4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14899,5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14899,5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10969,8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10658,5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97,2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 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12516,4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11442,8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91,4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Культура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7432,6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6363,6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85,6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5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Другие вопросы в области культуры, кинематографии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5083,8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5079,2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99,9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85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173,7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173,7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Средства массовой информации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115,1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95,9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3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70 995,6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65 568,6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88,1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2209800" y="990600"/>
            <a:ext cx="6629400" cy="5562600"/>
          </a:xfrm>
          <a:solidFill>
            <a:srgbClr val="00FFFF"/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За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2020 год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расходы на общегосударственные вопросы составили 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6621,2 тыс. рублей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 или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99,1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% от плановых назначений. </a:t>
            </a: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разделу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0104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администраций»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содержание главы администрации и муниципальных служащих (4ед. и 0,5 ед. по совместительству) было израсходовано 3 083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составляет - 4,9 % от общего расхода бюджета муниципального образования, из них:                                       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расходы на заработную плату с начислениями составили 2 932,2 тыс. руб.;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услуги связи, интернет, программное обеспечение -132 тыс. руб.;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обучение по повышению квалификации -7 тыс. руб.;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заправка картриджей, канц. товары – 11,8 тыс. руб.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 на содержание органов местного самоуправления, установленный постановлением администрации муниципального образования Гусь-Хрустальный район (муниципальный район) № 1515 от 26.12.2019 -4,61% не выполнен на 0,31%.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подразделу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0107 «Обеспечение проведения выборов и референдумов»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осуществлены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сумме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285,8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тыс. руб.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направлены на проведение выборов в сумме 154,7 тыс. руб. и на мероприятия, связанные с обеспечением санитарно-эпидемиологической безопасностью, устранению последствий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COVID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-19 связанных с выборами в сумме 131,1 тыс. руб. в том числе: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- на оплату услуг волонтеров, услуг аренды транспорта в сумме 117,6 тыс. руб.;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- на средства индивидуальной защиты и услуги по обработке, дезинфекции в день общероссийского голосования по конституции в сумме 13,5 тыс. руб.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</a:rPr>
              <a:t>0</a:t>
            </a:r>
            <a:endParaRPr lang="ru-RU" sz="28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84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Общегосударственные вопросы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7650</TotalTime>
  <Words>1541</Words>
  <Application>Microsoft Office PowerPoint</Application>
  <PresentationFormat>Экран (4:3)</PresentationFormat>
  <Paragraphs>281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Albertus Extra Bold</vt:lpstr>
      <vt:lpstr>Arial</vt:lpstr>
      <vt:lpstr>Arial Cyr</vt:lpstr>
      <vt:lpstr>Calibri</vt:lpstr>
      <vt:lpstr>Constantia</vt:lpstr>
      <vt:lpstr>Tahoma</vt:lpstr>
      <vt:lpstr>Times New Roman</vt:lpstr>
      <vt:lpstr>Wingdings 2</vt:lpstr>
      <vt:lpstr>Бумажная</vt:lpstr>
      <vt:lpstr>1_Тема Office</vt:lpstr>
      <vt:lpstr>ОТЧЕТ ОБ ИСПОЛНЕНИИ БЮДЖЕТА ЗА 2020 ГОД</vt:lpstr>
      <vt:lpstr>Информация об исполнении бюджета  за 2020 год. </vt:lpstr>
      <vt:lpstr>Реализация  утвержденных  администрацией  поселка Уршельский  (сельское поселение) Гусь-Хрустального района Владимирской области основных  направлений  бюджетной и налоговой политики в 2020 году  </vt:lpstr>
      <vt:lpstr>Показатели исполнения бюджета  муниципального образования поселок Уршельский (сельское поселение) Гусь-Хрустального района Владимирской области за 2020 год</vt:lpstr>
      <vt:lpstr>Выполнение  доходов по группам налогов: </vt:lpstr>
      <vt:lpstr>Презентация PowerPoint</vt:lpstr>
      <vt:lpstr> БЕЗВОЗМЕЗДНЫЕ ПОСТУПЛЕНИЯ ОТ ДРУГИХ БЮДЖЕТОВ БЮДЖЕТНОЙ СИСТЕМЫ РОССИЙСКОЙ ФЕДЕРАЦИИ</vt:lpstr>
      <vt:lpstr>Презентация PowerPoint</vt:lpstr>
      <vt:lpstr>                 Общегосударственные вопросы</vt:lpstr>
      <vt:lpstr>Презентация PowerPoint</vt:lpstr>
      <vt:lpstr>Национальная оборона</vt:lpstr>
      <vt:lpstr>Национальная безопасность и правоохранительная деятельность </vt:lpstr>
      <vt:lpstr>Национальная экономика</vt:lpstr>
      <vt:lpstr>Презентация PowerPoint</vt:lpstr>
      <vt:lpstr>Жилищное хозяйство</vt:lpstr>
      <vt:lpstr>Презентация PowerPoint</vt:lpstr>
      <vt:lpstr>Коммунальное хозяйство</vt:lpstr>
      <vt:lpstr>Презентация PowerPoint</vt:lpstr>
      <vt:lpstr>Презентация PowerPoint</vt:lpstr>
      <vt:lpstr>Благоустройство</vt:lpstr>
      <vt:lpstr>Презентация PowerPoint</vt:lpstr>
      <vt:lpstr>Презентация PowerPoint</vt:lpstr>
      <vt:lpstr>Презентация PowerPoint</vt:lpstr>
      <vt:lpstr>Культура, кинематография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политика </vt:lpstr>
      <vt:lpstr>Средства массовой информации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Борцова</dc:creator>
  <cp:lastModifiedBy>Пользователь</cp:lastModifiedBy>
  <cp:revision>542</cp:revision>
  <cp:lastPrinted>1601-01-01T00:00:00Z</cp:lastPrinted>
  <dcterms:created xsi:type="dcterms:W3CDTF">2013-10-29T06:50:47Z</dcterms:created>
  <dcterms:modified xsi:type="dcterms:W3CDTF">2021-05-11T11:53:41Z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